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AI Stack: Architecting Intelligence with LLMs, RAG, and Llama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Moving beyond basic generative AI to build production-ready intelligent systems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9734"/>
            <a:ext cx="10034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Ethical Challenges for AI Engineers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2141"/>
            <a:ext cx="2411968" cy="1490663"/>
          </a:xfrm>
          <a:prstGeom prst="roundRect">
            <a:avLst>
              <a:gd name="adj" fmla="val 2282"/>
            </a:avLst>
          </a:prstGeom>
          <a:solidFill>
            <a:srgbClr val="4D4D5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474" y="3385899"/>
            <a:ext cx="228600" cy="228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0600" y="3700224"/>
            <a:ext cx="2018347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AEAEB2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There was an error generating this image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793790" y="4616291"/>
            <a:ext cx="35673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Leakage Prevention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10671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private RAG data doesn't accidentally appear in public logs, training data, or cached responses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2842141"/>
            <a:ext cx="2411968" cy="1490663"/>
          </a:xfrm>
          <a:prstGeom prst="roundRect">
            <a:avLst>
              <a:gd name="adj" fmla="val 2282"/>
            </a:avLst>
          </a:prstGeom>
          <a:solidFill>
            <a:srgbClr val="4D4D51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577" y="3385899"/>
            <a:ext cx="228600" cy="2286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32703" y="3700224"/>
            <a:ext cx="2018347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AEAEB2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There was an error generating this image</a:t>
            </a:r>
            <a:endParaRPr lang="en-US" sz="800" dirty="0"/>
          </a:p>
        </p:txBody>
      </p:sp>
      <p:sp>
        <p:nvSpPr>
          <p:cNvPr id="11" name="Text 7"/>
          <p:cNvSpPr/>
          <p:nvPr/>
        </p:nvSpPr>
        <p:spPr>
          <a:xfrm>
            <a:off x="5235893" y="4616291"/>
            <a:ext cx="3622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Hallucination Monitoring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510671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LLM-as-a-judge systems to verify factual accuracy and detect confident misinformation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77995" y="2842141"/>
            <a:ext cx="2411968" cy="1490663"/>
          </a:xfrm>
          <a:prstGeom prst="roundRect">
            <a:avLst>
              <a:gd name="adj" fmla="val 2282"/>
            </a:avLst>
          </a:prstGeom>
          <a:solidFill>
            <a:srgbClr val="4D4D51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79" y="3385899"/>
            <a:ext cx="228600" cy="2286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74806" y="3700224"/>
            <a:ext cx="2018347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AEAEB2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There was an error generating this image</a:t>
            </a:r>
            <a:endParaRPr lang="en-US" sz="800" dirty="0"/>
          </a:p>
        </p:txBody>
      </p:sp>
      <p:sp>
        <p:nvSpPr>
          <p:cNvPr id="16" name="Text 11"/>
          <p:cNvSpPr/>
          <p:nvPr/>
        </p:nvSpPr>
        <p:spPr>
          <a:xfrm>
            <a:off x="9677995" y="461629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Sustainability Considerations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54610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Balance the energy cost of running 70B parameter models locally versus cloud deployment at scale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1410" y="522089"/>
            <a:ext cx="1339810" cy="334566"/>
          </a:xfrm>
          <a:prstGeom prst="roundRect">
            <a:avLst>
              <a:gd name="adj" fmla="val 6772"/>
            </a:avLst>
          </a:prstGeom>
          <a:solidFill>
            <a:srgbClr val="00184D"/>
          </a:solidFill>
          <a:ln/>
        </p:spPr>
      </p:sp>
      <p:sp>
        <p:nvSpPr>
          <p:cNvPr id="3" name="Text 1"/>
          <p:cNvSpPr/>
          <p:nvPr/>
        </p:nvSpPr>
        <p:spPr>
          <a:xfrm>
            <a:off x="914638" y="578644"/>
            <a:ext cx="111335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INTRODUCTION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801410" y="919401"/>
            <a:ext cx="11031260" cy="589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Beyond the Chatbot — The 2026 AI Landscape</a:t>
            </a:r>
            <a:endParaRPr lang="en-US" sz="3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1921669"/>
            <a:ext cx="5609034" cy="56090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78598" y="1902023"/>
            <a:ext cx="235993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Paradigm Shift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878598" y="2353985"/>
            <a:ext cx="6957774" cy="830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We're transitioning from "Generative AI as a toy" to "Agentic AI as infrastructure" — where AI systems actively orchestrate workflows rather than passively respond to prompts.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878598" y="3341132"/>
            <a:ext cx="255531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Modern AI is Modular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878598" y="3793093"/>
            <a:ext cx="6957774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Today's intelligent systems combine foundational models, retrieval mechanisms, and optimization techniques into cohesive architectures.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768"/>
            <a:ext cx="7937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Today's Technical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724989"/>
            <a:ext cx="3035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Foundational Models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21540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Llama 3/4 architecture and the transformer backbone that powers modern language understanding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724989"/>
            <a:ext cx="3063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Information Retrieval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21540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Implementing RAG (Retrieval-Augmented Generation) to ground AI responses in factual, up-to-date knowledge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724989"/>
            <a:ext cx="35800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Interaction Optimization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21540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Mastering prompt engineering techniques to extract maximum performance from language models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667113"/>
            <a:ext cx="2666167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7B8FF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498" y="1797129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675" y="1742718"/>
            <a:ext cx="21065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FOUNDATIONAL MODELS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219932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Engine — Understanding the Llama Family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416385"/>
            <a:ext cx="4816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Meta's Open-Source Powerhouse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11087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Llama leveled the playing field between big tech and independent developers by democratizing access to state-of-the-art language models. This open-source approach enables both privacy-focused local deployment and specialized fine-tuning for niche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9929"/>
            <a:ext cx="8647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Llama Architecture Highlights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44021"/>
            <a:ext cx="3008948" cy="3990380"/>
          </a:xfrm>
          <a:prstGeom prst="roundRect">
            <a:avLst>
              <a:gd name="adj" fmla="val 4862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644021"/>
            <a:ext cx="121920" cy="39903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901315"/>
            <a:ext cx="24029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Transformer-Based 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836789"/>
            <a:ext cx="24029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Utilizes self-attention mechanisms to process data in parallel, dramatically improving efficiency over sequential models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029551" y="2644021"/>
            <a:ext cx="3008948" cy="3990380"/>
          </a:xfrm>
          <a:prstGeom prst="roundRect">
            <a:avLst>
              <a:gd name="adj" fmla="val 4862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071" y="2644021"/>
            <a:ext cx="121920" cy="39903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78285" y="2901315"/>
            <a:ext cx="24029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RMSNorm &amp; RoPE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378285" y="3836789"/>
            <a:ext cx="24029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Rotary Positional Embeddings provide superior understanding of word positioning and relationships within context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36168" y="2388870"/>
            <a:ext cx="6571417" cy="4500682"/>
          </a:xfrm>
          <a:prstGeom prst="roundRect">
            <a:avLst>
              <a:gd name="adj" fmla="val 756"/>
            </a:avLst>
          </a:prstGeom>
          <a:solidFill>
            <a:srgbClr val="97B8FF"/>
          </a:solidFill>
          <a:ln/>
        </p:spPr>
      </p:sp>
      <p:sp>
        <p:nvSpPr>
          <p:cNvPr id="12" name="Text 8"/>
          <p:cNvSpPr/>
          <p:nvPr/>
        </p:nvSpPr>
        <p:spPr>
          <a:xfrm>
            <a:off x="7662982" y="2615684"/>
            <a:ext cx="3770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Open Source Matters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62982" y="3196828"/>
            <a:ext cx="6117788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Privacy: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Deploy models locally without sending data to external APIs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Specialization: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Fine-tune on domain-specific datasets for industry applications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Cost Control: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Eliminate per-token API costs for high-volume use cases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Transparency: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Audit model behaviour and understand decision-making processes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70240"/>
            <a:ext cx="1703308" cy="426244"/>
          </a:xfrm>
          <a:prstGeom prst="roundRect">
            <a:avLst>
              <a:gd name="adj" fmla="val 6386"/>
            </a:avLst>
          </a:prstGeom>
          <a:solidFill>
            <a:srgbClr val="00184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09263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38225"/>
            <a:ext cx="11589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RAG SYSTEMS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87210"/>
            <a:ext cx="11242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RAG: Retrieval-Augmented Generation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762964"/>
            <a:ext cx="37592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Fundamental Problem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3441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LLMs operate with a training cutoff date and frequently hallucinate — confidently generating plausible-sounding but factually incorrect information. They cannot access real-time data or private organizational knowledge.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22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RAG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560367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Instead of relying solely on parametric memory, the model retrieves relevant information from an external knowledge base before generating responses — combining the fluency of LLMs with the accuracy of search.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791301"/>
            <a:ext cx="6244709" cy="273927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492015" y="4662049"/>
            <a:ext cx="943805" cy="1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Retrieval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9492015" y="4879106"/>
            <a:ext cx="943805" cy="40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Fetch relevant docs from vector DB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12490259" y="4797240"/>
            <a:ext cx="943805" cy="16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Generation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12490259" y="5014298"/>
            <a:ext cx="943805" cy="27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Produce answer using Llama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25940" y="3037499"/>
            <a:ext cx="943805" cy="1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Query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8025940" y="3254557"/>
            <a:ext cx="943805" cy="27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Submit a question or prompt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11012167" y="3037499"/>
            <a:ext cx="943805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Context Augmentation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11012167" y="3592535"/>
            <a:ext cx="943805" cy="40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Assemble and refine supporting context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599521" y="57857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architecture ensures responses are grounded in verifiable, current information rather than potentially outdated training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3895"/>
            <a:ext cx="12905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RAG vs. Fine-Tuning: Choosing Your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46302"/>
            <a:ext cx="130428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8539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199763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1997631"/>
            <a:ext cx="43588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Fine-Tuning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109234" y="1997631"/>
            <a:ext cx="44929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RAG (Retrieval)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504242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462" y="264795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Analogy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89108" y="2647950"/>
            <a:ext cx="43588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student studying for months to internalize a new language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109234" y="2647950"/>
            <a:ext cx="44929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student taking an open-book exam with reference materials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51746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462" y="366117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Best For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289108" y="3661172"/>
            <a:ext cx="43588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Changing style, tone, specialized vocabulary, or behaviour patterns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109234" y="3661172"/>
            <a:ext cx="44929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Providing up-to-date facts, private data, and verifiable citations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53068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462" y="46743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Cost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9108" y="4674394"/>
            <a:ext cx="43588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(Requires GPU training infrastructure)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109234" y="4674394"/>
            <a:ext cx="44929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Lower (Requires vector database and embeddings)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4390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68761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Frequency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5687616"/>
            <a:ext cx="43588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Static (Must retrain entire model to incorporate new knowledge)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109234" y="5687616"/>
            <a:ext cx="44929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Dynamic (Simply upload new documents to the knowledge base)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68199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 practice, the most sophisticated systems combine both approaches — fine-tuning for domain expertise and RAG for factual grounding.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80058" y="715804"/>
            <a:ext cx="2317313" cy="371713"/>
          </a:xfrm>
          <a:prstGeom prst="roundRect">
            <a:avLst>
              <a:gd name="adj" fmla="val 6398"/>
            </a:avLst>
          </a:prstGeom>
          <a:noFill/>
          <a:ln w="7620">
            <a:solidFill>
              <a:srgbClr val="97B8FF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503" y="822365"/>
            <a:ext cx="158472" cy="1584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44151" y="782836"/>
            <a:ext cx="1826776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TECHNIQUES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180058" y="1156692"/>
            <a:ext cx="5987653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Prompt Engineering 2.0</a:t>
            </a:r>
            <a:endParaRPr lang="en-US" sz="3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58" y="2035731"/>
            <a:ext cx="990957" cy="1403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44132" y="2233851"/>
            <a:ext cx="263747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Few-Shot Prompting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44132" y="2647355"/>
            <a:ext cx="6592610" cy="594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3–5 examples of desired output format to establish patterns without explicit instructions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58" y="3439597"/>
            <a:ext cx="990957" cy="1403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44132" y="3637717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Chain-of-Thought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44132" y="4051221"/>
            <a:ext cx="6592610" cy="594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Force the model to reason step-by-step for complex logic and mathematical problem-solving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058" y="4843463"/>
            <a:ext cx="990957" cy="14038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44132" y="5041583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Prompts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344132" y="5455087"/>
            <a:ext cx="6592610" cy="594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persona and guardrails at the root level to establish consistent behaviour patterns</a:t>
            </a:r>
            <a:endParaRPr lang="en-US" sz="1550" dirty="0"/>
          </a:p>
        </p:txBody>
      </p:sp>
      <p:sp>
        <p:nvSpPr>
          <p:cNvPr id="16" name="Shape 9"/>
          <p:cNvSpPr/>
          <p:nvPr/>
        </p:nvSpPr>
        <p:spPr>
          <a:xfrm>
            <a:off x="6180058" y="6442115"/>
            <a:ext cx="7756684" cy="1071682"/>
          </a:xfrm>
          <a:prstGeom prst="roundRect">
            <a:avLst>
              <a:gd name="adj" fmla="val 2774"/>
            </a:avLst>
          </a:prstGeom>
          <a:solidFill>
            <a:srgbClr val="00184D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78" y="6745010"/>
            <a:ext cx="247650" cy="19812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823948" y="6664762"/>
            <a:ext cx="6914674" cy="594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Golden Rule: Output quality is a direct function of context window management and information density.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461" y="517327"/>
            <a:ext cx="9005530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Production RAGChat Systems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461" y="1473041"/>
            <a:ext cx="6074093" cy="60740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5467" y="1454706"/>
            <a:ext cx="35323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Essential System Components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45467" y="1886664"/>
            <a:ext cx="6074093" cy="210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Orchestrator: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LangChain or LlamaIndex serves as the glue coordinating all components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Vector Database: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Pinecone, Milvus, or Weaviate stores embedded knowledge for semantic search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Model: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Llama-3 processes retrieved context and generates coherent responses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Evaluation Layer: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LLM-as-a-judge systems verify output quality and factual accuracy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5467" y="4141477"/>
            <a:ext cx="261413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Evolution Beyond Q&amp;A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467" y="4573436"/>
            <a:ext cx="6074093" cy="526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Moving from simple question-answering to autonomous AI agents that check calendars, read emails, and draft contextual responses.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2026-01-28T18:03:57Z</dcterms:created>
  <dcterms:modified xsi:type="dcterms:W3CDTF">2026-01-28T18:03:57Z</dcterms:modified>
</cp:coreProperties>
</file>